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9" r:id="rId11"/>
    <p:sldId id="270" r:id="rId12"/>
    <p:sldId id="268" r:id="rId13"/>
    <p:sldId id="267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74" r:id="rId25"/>
    <p:sldId id="282" r:id="rId26"/>
    <p:sldId id="290" r:id="rId27"/>
    <p:sldId id="283" r:id="rId28"/>
    <p:sldId id="284" r:id="rId29"/>
    <p:sldId id="285" r:id="rId30"/>
    <p:sldId id="292" r:id="rId31"/>
    <p:sldId id="293" r:id="rId32"/>
    <p:sldId id="286" r:id="rId33"/>
    <p:sldId id="287" r:id="rId34"/>
    <p:sldId id="289" r:id="rId35"/>
    <p:sldId id="291" r:id="rId36"/>
    <p:sldId id="288" r:id="rId37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48A5-3B18-C161-3FC4-83D76AE76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405E1-DF01-5051-E3D8-8C93CF3BA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80CE-F0C4-D8C0-C3CB-C4DC63EC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62F1A-FF1F-B8B5-04F3-5F4198418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060B-8A23-D1D2-B8F5-8D495B36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92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F554-A2CB-46B6-25B5-548DDFC7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9D3DC-2D1E-79AB-E42E-D583CE0B9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2FAB1-2A58-48EA-9518-CB66E942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0EF19-B8E1-4C23-9708-37D7BAC0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9D2B3-243F-3B8F-3410-8062F4D6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13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293544-CA94-201D-0D7F-E64929C32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74213-938E-B859-604E-BE1C9C63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FFBE-4CF3-C4BD-E232-5FDE583A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557C8-B7FA-A79E-D479-B3CD3A3F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DA1D-F469-FA0B-C83D-61C733AD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888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7EAA-D171-0154-AF64-AB8DCC76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215C5-59F6-BFE3-0079-543C1A857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D9BC0-62FE-4F5B-CB3D-A18C7BDD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AF15A-94D3-11C4-192E-81E311FE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D747-05A3-95D1-A9E7-B7AF156B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932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BF64-4DAE-DA29-2557-E62B6F36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F731-A7A6-EE86-DC51-B6C8F04A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CAFC-E4FB-92E1-255B-FAB18FCA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46E3F-57EE-1167-D71B-10D4054E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8132A-557E-A69C-EB9F-25E56DB7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0630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082A-5609-164C-FED5-162AD527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08DC-0305-6354-9A68-FC0175741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DFC28-24A5-73EB-C711-6232761ED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73EC-ED8D-AE57-CBA1-9C26EE0F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03CA1-3459-2EEC-37F8-E7316EE0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70FA9-758A-0967-4040-5141D8D4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9290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186A-187D-66B2-EFF0-EE21C303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9315E-3DD1-E098-CC71-17DBC59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CFB4-3F6A-D6DF-FC98-C0212E3C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443C4-37D0-A830-07C3-C11D84D02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7AD55-DE23-8631-DDB3-744D6C860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8A6CF-21FA-6F54-E56C-10692F3A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18FD3-C58E-C3F6-7920-BB533FAF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38EC2-25C6-295A-E46B-0223244C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5585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2575-ED22-BBAD-4070-6D8C9CCF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80707-BF5E-E713-10A0-FA7F43EE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A8AD5-2D52-4940-2C3C-461CAE94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DA023-C3C0-DDA0-A840-6AD6C7A2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4782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D035E-535E-12F0-DC2E-2A47515D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31100-488D-013E-80B3-DDB35BF5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36E48-81AB-6F16-F3A9-05CF35D5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3222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1E8D-A863-2B2C-DA22-91B24154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3A77-2914-0881-C9A8-C9790BE2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96FBE-411C-C659-1EEB-F59C3BB9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CAB8F-8B82-22C3-025E-DE4317E0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802E3-E7A7-0EB0-66AF-6BFBBB1E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A9E05-F15F-AFAB-DF43-FC843B08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28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C763-5045-B4D3-358E-B545A59F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41E8B-0B5C-B1DC-A0DD-1FD35AE00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C29DC-497E-C63F-262A-1F7169365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C9E6B-DC10-9F6B-2BB5-0C6FA4B5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5B55-E50B-94AD-82EE-452E9ECF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9F4CF-BC5A-F24C-01A0-EDF14151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59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B53F-A712-F275-FB10-4AA31D56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C1FD1-6C4D-820F-1B2E-BF28B398D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A1BC-FE03-EDAF-BCB3-2EED98594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FC061-F36A-4CA2-9593-8D802312694E}" type="datetimeFigureOut">
              <a:rPr lang="fa-IR" smtClean="0"/>
              <a:t>02/12/1445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8604B-DA17-2512-D45F-7DAF5A43E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8DE47-57F2-E8DB-666B-D4E5D08DB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475D-2B4A-4CD4-B9E7-B52084D70CF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978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7D3A-7D3F-2664-1595-6B2C82D8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b="1" dirty="0"/>
              <a:t>Convolutional Neural Networks, or CNN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4661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Convolution operator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D41B-F619-95CC-81DD-6F52556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Filter size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Padding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Stride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Dilation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99501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Filter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D41B-F619-95CC-81DD-6F52556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Filter size can be 5 by 5, 3 by 3, and so 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Larger filter sizes should be avoided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As learning algorithm needs to learn filter values (weights)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Odd sized filters are preferred to even sized filters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Nice geometric property of all input pixels being around output pixel</a:t>
            </a:r>
          </a:p>
        </p:txBody>
      </p:sp>
    </p:spTree>
    <p:extLst>
      <p:ext uri="{BB962C8B-B14F-4D97-AF65-F5344CB8AC3E}">
        <p14:creationId xmlns:p14="http://schemas.microsoft.com/office/powerpoint/2010/main" val="421572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3 by 3 Filter</a:t>
            </a:r>
          </a:p>
        </p:txBody>
      </p:sp>
      <p:pic>
        <p:nvPicPr>
          <p:cNvPr id="2050" name="Picture 2" descr="A 3 by 3 filter applied to a 4 by 4 image, resulting in a 2 by 2 image">
            <a:extLst>
              <a:ext uri="{FF2B5EF4-FFF2-40B4-BE49-F238E27FC236}">
                <a16:creationId xmlns:a16="http://schemas.microsoft.com/office/drawing/2014/main" id="{0F865B14-DBDC-4CA9-1E33-4307B1BD4F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2767806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F9E0608-7C09-48A8-C338-0248B07F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38931"/>
              </p:ext>
            </p:extLst>
          </p:nvPr>
        </p:nvGraphicFramePr>
        <p:xfrm>
          <a:off x="9253049" y="187312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E81CF8BA-4AA3-917A-B0E8-58B5F462F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98282"/>
              </p:ext>
            </p:extLst>
          </p:nvPr>
        </p:nvGraphicFramePr>
        <p:xfrm>
          <a:off x="9253049" y="349872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7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Padding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8CD3-DEF3-8F42-E6FB-14CD93DA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After applying 3 by 3 filter to 4 by 4 image, we get a 2 by 2 image – Size of the image has gone down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we want to keep image size the same, we can use padding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We pad input in every direction with 0’s before applying filter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padding is 1 by 1, then we add 1 zero in every direction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padding is 2 by 2, then we add 2 zeros in every direction, and so on</a:t>
            </a:r>
          </a:p>
        </p:txBody>
      </p:sp>
    </p:spTree>
    <p:extLst>
      <p:ext uri="{BB962C8B-B14F-4D97-AF65-F5344CB8AC3E}">
        <p14:creationId xmlns:p14="http://schemas.microsoft.com/office/powerpoint/2010/main" val="77359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3 by 3 filter with padding of 1</a:t>
            </a:r>
          </a:p>
        </p:txBody>
      </p:sp>
      <p:pic>
        <p:nvPicPr>
          <p:cNvPr id="3074" name="Picture 2" descr="A 3 by 3 filter applied to a 5 by 5 image, with padding of 1, resulting in a 5 by 5 image">
            <a:extLst>
              <a:ext uri="{FF2B5EF4-FFF2-40B4-BE49-F238E27FC236}">
                <a16:creationId xmlns:a16="http://schemas.microsoft.com/office/drawing/2014/main" id="{C71F659C-0AA2-D8CC-995C-34759021E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0" y="1690688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3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Stride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8CD3-DEF3-8F42-E6FB-14CD93DA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How many pixels we move filter to the right/down is stride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Stride 1: move filter one pixel to the right/down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Stride 2: move filter two pixels to the right/down</a:t>
            </a:r>
          </a:p>
        </p:txBody>
      </p:sp>
    </p:spTree>
    <p:extLst>
      <p:ext uri="{BB962C8B-B14F-4D97-AF65-F5344CB8AC3E}">
        <p14:creationId xmlns:p14="http://schemas.microsoft.com/office/powerpoint/2010/main" val="181875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3 by 3 filter with stride of 2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pic>
        <p:nvPicPr>
          <p:cNvPr id="4098" name="Picture 2" descr="A 3 by 3 filter applied to a 5 by 5 image, with stride of 2, resulting in a 2 by 2 image">
            <a:extLst>
              <a:ext uri="{FF2B5EF4-FFF2-40B4-BE49-F238E27FC236}">
                <a16:creationId xmlns:a16="http://schemas.microsoft.com/office/drawing/2014/main" id="{9ED7CF04-3038-7E10-E707-267DE288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62673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23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Dilation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8CD3-DEF3-8F42-E6FB-14CD93DA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When we apply 3 by 3 filter, output affected by pixels in 3 by 3 subset of image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Dilation: To have a larger receptive field (portion of image affecting filter’s output)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dilation set to 2, instead of contiguous 3 by 3 subset of image, every other pixel of a 5 by 5 subset of image affects output</a:t>
            </a:r>
          </a:p>
        </p:txBody>
      </p:sp>
    </p:spTree>
    <p:extLst>
      <p:ext uri="{BB962C8B-B14F-4D97-AF65-F5344CB8AC3E}">
        <p14:creationId xmlns:p14="http://schemas.microsoft.com/office/powerpoint/2010/main" val="357387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9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3 by 3 filter with dilation of 2</a:t>
            </a:r>
          </a:p>
        </p:txBody>
      </p:sp>
      <p:pic>
        <p:nvPicPr>
          <p:cNvPr id="5122" name="Picture 2" descr="A 3 by 3 filter applied to a 7 by 7 image, with dilation of 2, resulting in a 3 by 3 image">
            <a:extLst>
              <a:ext uri="{FF2B5EF4-FFF2-40B4-BE49-F238E27FC236}">
                <a16:creationId xmlns:a16="http://schemas.microsoft.com/office/drawing/2014/main" id="{FDE08507-1C46-DD4A-23DC-B9F5D72F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1" y="2025034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20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Activation function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8CD3-DEF3-8F42-E6FB-14CD93DA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After filter applied to whole image, apply activation function to output to introduce non-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Atkinson Hyperlegible"/>
              </a:rPr>
              <a:t>linearlity</a:t>
            </a:r>
            <a:endParaRPr lang="en-US" b="0" i="0" dirty="0">
              <a:solidFill>
                <a:srgbClr val="292B2C"/>
              </a:solidFill>
              <a:effectLst/>
              <a:latin typeface="Atkinson Hyperlegi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Preferred activation function in CNN is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Atkinson Hyperlegible"/>
              </a:rPr>
              <a:t>ReLU</a:t>
            </a:r>
            <a:endParaRPr lang="en-US" b="0" i="0" dirty="0">
              <a:solidFill>
                <a:srgbClr val="292B2C"/>
              </a:solidFill>
              <a:effectLst/>
              <a:latin typeface="Atkinson Hyperlegibl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B2C"/>
                </a:solidFill>
                <a:effectLst/>
                <a:latin typeface="Atkinson Hyperlegible"/>
              </a:rPr>
              <a:t>ReLU</a:t>
            </a: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 leaves outputs with positive values as is, replaces negative values with 0</a:t>
            </a:r>
          </a:p>
        </p:txBody>
      </p:sp>
    </p:spTree>
    <p:extLst>
      <p:ext uri="{BB962C8B-B14F-4D97-AF65-F5344CB8AC3E}">
        <p14:creationId xmlns:p14="http://schemas.microsoft.com/office/powerpoint/2010/main" val="336957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350E-E652-75C5-7AE6-4B3B9337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Convolutional Neural Network (CNN)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52C85-5853-6E0E-0306-26B10E208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Increasing popularity of social media in past decade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Image and video processing tasks have become very important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FNN could not scale up to image and video processing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CNN specifically tailored for image and video processing tasks</a:t>
            </a:r>
          </a:p>
          <a:p>
            <a:pPr marL="0" indent="0"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20014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Relu activation function</a:t>
            </a:r>
          </a:p>
        </p:txBody>
      </p:sp>
      <p:pic>
        <p:nvPicPr>
          <p:cNvPr id="6146" name="Picture 2" descr="Two matrices representing filter output before and after ReLU activation function is applied">
            <a:extLst>
              <a:ext uri="{FF2B5EF4-FFF2-40B4-BE49-F238E27FC236}">
                <a16:creationId xmlns:a16="http://schemas.microsoft.com/office/drawing/2014/main" id="{9848040C-C869-B0D4-5451-5FC7799B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26" y="2520869"/>
            <a:ext cx="4637748" cy="18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1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Single channel 2D convolution</a:t>
            </a:r>
          </a:p>
        </p:txBody>
      </p:sp>
      <p:pic>
        <p:nvPicPr>
          <p:cNvPr id="7170" name="Picture 2" descr="One matrix representing an input vector and another matrix representing a filter, along with calculation for single input channel two dimensional convolution operation">
            <a:extLst>
              <a:ext uri="{FF2B5EF4-FFF2-40B4-BE49-F238E27FC236}">
                <a16:creationId xmlns:a16="http://schemas.microsoft.com/office/drawing/2014/main" id="{5C42BCC8-39F1-6BA1-3540-4ECC73E5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219325"/>
            <a:ext cx="5372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3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11509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Triple channel 2D convolution</a:t>
            </a:r>
          </a:p>
        </p:txBody>
      </p:sp>
      <p:pic>
        <p:nvPicPr>
          <p:cNvPr id="8194" name="Picture 2" descr="Three matrices representing an input vector and another three matrices representing a filter, along with calculation for multiple input channel two dimensional convolution operation">
            <a:extLst>
              <a:ext uri="{FF2B5EF4-FFF2-40B4-BE49-F238E27FC236}">
                <a16:creationId xmlns:a16="http://schemas.microsoft.com/office/drawing/2014/main" id="{F8A7CED6-189B-0CE8-1D3D-2B3D01A9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09" y="1027906"/>
            <a:ext cx="61245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155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803-CB9F-235D-A773-33E00D31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11509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ahnschrift SemiBold SemiConden" panose="020B0502040204020203" pitchFamily="34" charset="0"/>
              </a:rPr>
              <a:t>Triple channel 2D convolution in 3D</a:t>
            </a:r>
          </a:p>
        </p:txBody>
      </p:sp>
      <p:pic>
        <p:nvPicPr>
          <p:cNvPr id="9218" name="Picture 2" descr="Multiple cubes representing input vector, filter, and output in a 3 channel 2 dimensional convolution operation">
            <a:extLst>
              <a:ext uri="{FF2B5EF4-FFF2-40B4-BE49-F238E27FC236}">
                <a16:creationId xmlns:a16="http://schemas.microsoft.com/office/drawing/2014/main" id="{A31DF4AE-5ECD-9FC9-DD98-EB9053F3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05" y="1440657"/>
            <a:ext cx="90297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3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Change channel size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Output of a multi-channel 2D filter is a single channel 2D image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Applying </a:t>
            </a:r>
            <a:r>
              <a:rPr lang="en-US" b="0" i="1" dirty="0">
                <a:solidFill>
                  <a:srgbClr val="292B2C"/>
                </a:solidFill>
                <a:effectLst/>
                <a:latin typeface="Atkinson Hyperlegible"/>
              </a:rPr>
              <a:t>multiple</a:t>
            </a: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 filters results in a multi-channel 2D image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E.g., if input image is 28 x 28 x 3 (rows x columns x channels)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We apply a 3 x 3 filter with 1 x 1 padding, we get a 28 x 28 x 1 image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we apply 15 such filters, we get a 28 x 28 x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Number of filters allows us to increase or decrease channel size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90455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96" y="1816294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Pooling layer performs down sampling to reduce spatial dimensionality of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This decreases number of parameters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Reduces learning time/computation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Reduces likelihood of overfitting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Most popular type is </a:t>
            </a:r>
            <a:r>
              <a:rPr lang="en-US" b="0" i="1" dirty="0">
                <a:solidFill>
                  <a:srgbClr val="292B2C"/>
                </a:solidFill>
                <a:effectLst/>
                <a:latin typeface="Atkinson Hyperlegible"/>
              </a:rPr>
              <a:t>max</a:t>
            </a: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 pooling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Usually a 2 x 2 filter with a stride of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Returns maximum value as it slides over input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4BC07F-287D-A3C3-9295-AD33046E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17" y="4122177"/>
            <a:ext cx="4374383" cy="20454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07CAB8E-AEF2-96C7-3471-3334A4F4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276" y="1582756"/>
            <a:ext cx="3050080" cy="2409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4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Pooling layer</a:t>
            </a:r>
          </a:p>
        </p:txBody>
      </p:sp>
      <p:pic>
        <p:nvPicPr>
          <p:cNvPr id="8" name="bhXRN.png">
            <a:extLst>
              <a:ext uri="{FF2B5EF4-FFF2-40B4-BE49-F238E27FC236}">
                <a16:creationId xmlns:a16="http://schemas.microsoft.com/office/drawing/2014/main" id="{DF12921B-EEC3-95CC-6165-DC247E15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45" y="2007929"/>
            <a:ext cx="5158509" cy="3674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407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Last layer in a CNN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Connect all nodes from previous layer to this fully connected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Which is responsible for classification of the image</a:t>
            </a:r>
          </a:p>
        </p:txBody>
      </p:sp>
    </p:spTree>
    <p:extLst>
      <p:ext uri="{BB962C8B-B14F-4D97-AF65-F5344CB8AC3E}">
        <p14:creationId xmlns:p14="http://schemas.microsoft.com/office/powerpoint/2010/main" val="3219816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An example CNN</a:t>
            </a:r>
          </a:p>
        </p:txBody>
      </p:sp>
      <p:pic>
        <p:nvPicPr>
          <p:cNvPr id="10242" name="Picture 2" descr="A convolutional neural network with 3 convolution layers followed by 3 pooling layers">
            <a:extLst>
              <a:ext uri="{FF2B5EF4-FFF2-40B4-BE49-F238E27FC236}">
                <a16:creationId xmlns:a16="http://schemas.microsoft.com/office/drawing/2014/main" id="{DA531C69-1437-E8C2-452E-CE7957A7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166938"/>
            <a:ext cx="8020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85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An example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D7A7A-FB43-91A8-E7F0-8BE495C9E85B}"/>
              </a:ext>
            </a:extLst>
          </p:cNvPr>
          <p:cNvSpPr txBox="1"/>
          <p:nvPr/>
        </p:nvSpPr>
        <p:spPr>
          <a:xfrm>
            <a:off x="688910" y="2011548"/>
            <a:ext cx="1051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A typical CNN has several convolution plus pooling layers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Each responsible for feature extraction at different levels of abstraction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E.g., filters in first layer detect horizontal, vertical, and diagonal edges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Filters in the next layer detect shapes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Filters in the last layer detect collection of shapes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Filter values randomly initialized, learned by learning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CNN not only do classification, but can also automatically do feature extraction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Distinguishes CNN from other classification techniques (like Support Vector Machines)</a:t>
            </a:r>
          </a:p>
        </p:txBody>
      </p:sp>
    </p:spTree>
    <p:extLst>
      <p:ext uri="{BB962C8B-B14F-4D97-AF65-F5344CB8AC3E}">
        <p14:creationId xmlns:p14="http://schemas.microsoft.com/office/powerpoint/2010/main" val="260963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AA1F-8DD3-79D3-2D3A-FF301CD5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Feedforward neural networks (FNN)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eurons forming the input, output, and hidden layers of a multi-layer feedforward neural network">
            <a:extLst>
              <a:ext uri="{FF2B5EF4-FFF2-40B4-BE49-F238E27FC236}">
                <a16:creationId xmlns:a16="http://schemas.microsoft.com/office/drawing/2014/main" id="{461F1655-E0F3-059B-ECBB-4030E954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45" y="1980552"/>
            <a:ext cx="3438526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4554A9-BCF7-9DC8-6257-B3C6F40C48AE}"/>
              </a:ext>
            </a:extLst>
          </p:cNvPr>
          <p:cNvSpPr txBox="1"/>
          <p:nvPr/>
        </p:nvSpPr>
        <p:spPr>
          <a:xfrm>
            <a:off x="838199" y="1824851"/>
            <a:ext cx="71681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In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FNN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all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nodes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in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a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layer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connected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to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all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nodes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in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next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layer</a:t>
            </a:r>
            <a:endParaRPr kumimoji="0" lang="fa-IR" altLang="fa-IR" sz="24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latin typeface="Arial Rounded MT" panose="02000506050000020004" pitchFamily="2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Each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connection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has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a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weight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,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must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be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learned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by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learning</a:t>
            </a:r>
            <a:r>
              <a:rPr kumimoji="0" lang="fa-IR" altLang="fa-IR" sz="2400" b="0" i="0" u="none" strike="noStrike" cap="none" normalizeH="0" baseline="0" dirty="0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 </a:t>
            </a:r>
            <a:r>
              <a:rPr kumimoji="0" lang="fa-IR" altLang="fa-IR" sz="2400" b="0" i="0" u="none" strike="noStrike" cap="none" normalizeH="0" baseline="0" dirty="0" err="1">
                <a:ln>
                  <a:noFill/>
                </a:ln>
                <a:solidFill>
                  <a:srgbClr val="292B2C"/>
                </a:solidFill>
                <a:effectLst/>
                <a:latin typeface="Arial Rounded MT" panose="02000506050000020004" pitchFamily="2" charset="0"/>
              </a:rPr>
              <a:t>algorithm</a:t>
            </a:r>
            <a:endParaRPr kumimoji="0" lang="fa-IR" altLang="fa-IR" sz="2400" b="0" i="0" u="none" strike="noStrike" cap="none" normalizeH="0" baseline="0" dirty="0">
              <a:ln>
                <a:noFill/>
              </a:ln>
              <a:solidFill>
                <a:srgbClr val="292B2C"/>
              </a:solidFill>
              <a:effectLst/>
              <a:latin typeface="Arial Rounded MT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73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1E136F2-B6A7-88F5-3DA3-26DB81EA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latin typeface="Bahnschrift SemiBold SemiConden" panose="020B0502040204020203" pitchFamily="34" charset="0"/>
                <a:ea typeface="ＭＳ Ｐゴシック" panose="020B0600070205080204" pitchFamily="34" charset="-128"/>
              </a:rPr>
              <a:t>The whole CNN</a:t>
            </a:r>
            <a:endParaRPr lang="zh-TW" altLang="en-US" dirty="0">
              <a:latin typeface="Bahnschrift SemiBold SemiConden" panose="020B0502040204020203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" name="群組 3">
            <a:extLst>
              <a:ext uri="{FF2B5EF4-FFF2-40B4-BE49-F238E27FC236}">
                <a16:creationId xmlns:a16="http://schemas.microsoft.com/office/drawing/2014/main" id="{B7BD036B-4476-CED5-5897-203C1E1EBD3C}"/>
              </a:ext>
            </a:extLst>
          </p:cNvPr>
          <p:cNvGrpSpPr>
            <a:grpSpLocks/>
          </p:cNvGrpSpPr>
          <p:nvPr/>
        </p:nvGrpSpPr>
        <p:grpSpPr bwMode="auto">
          <a:xfrm>
            <a:off x="3190868" y="2201554"/>
            <a:ext cx="2906713" cy="3200400"/>
            <a:chOff x="-1626455" y="3999117"/>
            <a:chExt cx="2906568" cy="3201477"/>
          </a:xfrm>
        </p:grpSpPr>
        <p:pic>
          <p:nvPicPr>
            <p:cNvPr id="8" name="圖片 4">
              <a:extLst>
                <a:ext uri="{FF2B5EF4-FFF2-40B4-BE49-F238E27FC236}">
                  <a16:creationId xmlns:a16="http://schemas.microsoft.com/office/drawing/2014/main" id="{F9FB84C6-733C-37B7-645C-4BFA14D4C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5">
              <a:extLst>
                <a:ext uri="{FF2B5EF4-FFF2-40B4-BE49-F238E27FC236}">
                  <a16:creationId xmlns:a16="http://schemas.microsoft.com/office/drawing/2014/main" id="{8DAFB926-1A87-7F29-3F24-7F60E9A55054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文字方塊 8">
            <a:extLst>
              <a:ext uri="{FF2B5EF4-FFF2-40B4-BE49-F238E27FC236}">
                <a16:creationId xmlns:a16="http://schemas.microsoft.com/office/drawing/2014/main" id="{CA23FF4D-74BD-06C1-A20A-7BC149715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06" y="1633229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9C2745-D17D-53FE-5BA7-0B460B2FE018}"/>
              </a:ext>
            </a:extLst>
          </p:cNvPr>
          <p:cNvSpPr/>
          <p:nvPr/>
        </p:nvSpPr>
        <p:spPr>
          <a:xfrm>
            <a:off x="7962953" y="5116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DD14576-CB28-BF2C-BABE-2330A084394E}"/>
              </a:ext>
            </a:extLst>
          </p:cNvPr>
          <p:cNvSpPr txBox="1"/>
          <p:nvPr/>
        </p:nvSpPr>
        <p:spPr>
          <a:xfrm>
            <a:off x="5765786" y="5982332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5148DEF2-4223-9908-2210-7C2429E35E58}"/>
              </a:ext>
            </a:extLst>
          </p:cNvPr>
          <p:cNvSpPr/>
          <p:nvPr/>
        </p:nvSpPr>
        <p:spPr>
          <a:xfrm rot="10800000">
            <a:off x="7594593" y="5738186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097C3F59-52D2-2F41-F347-1977007CC4E1}"/>
              </a:ext>
            </a:extLst>
          </p:cNvPr>
          <p:cNvSpPr/>
          <p:nvPr/>
        </p:nvSpPr>
        <p:spPr>
          <a:xfrm rot="16200000">
            <a:off x="4595805" y="5267017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C313C099-A4E7-F7A7-D45D-A9B2C9E07BBD}"/>
              </a:ext>
            </a:extLst>
          </p:cNvPr>
          <p:cNvSpPr/>
          <p:nvPr/>
        </p:nvSpPr>
        <p:spPr>
          <a:xfrm>
            <a:off x="3070218" y="2488891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文字方塊 26">
            <a:extLst>
              <a:ext uri="{FF2B5EF4-FFF2-40B4-BE49-F238E27FC236}">
                <a16:creationId xmlns:a16="http://schemas.microsoft.com/office/drawing/2014/main" id="{9D631AAD-C7BF-8988-EA04-BDB2D35245C3}"/>
              </a:ext>
            </a:extLst>
          </p:cNvPr>
          <p:cNvSpPr txBox="1"/>
          <p:nvPr/>
        </p:nvSpPr>
        <p:spPr>
          <a:xfrm>
            <a:off x="9128118" y="5824833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E0DBB2D-33B3-A245-71B7-719F2970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760" y="16917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10">
            <a:extLst>
              <a:ext uri="{FF2B5EF4-FFF2-40B4-BE49-F238E27FC236}">
                <a16:creationId xmlns:a16="http://schemas.microsoft.com/office/drawing/2014/main" id="{EB0CB977-2F68-F042-1730-8BF509AE9E41}"/>
              </a:ext>
            </a:extLst>
          </p:cNvPr>
          <p:cNvSpPr/>
          <p:nvPr/>
        </p:nvSpPr>
        <p:spPr>
          <a:xfrm>
            <a:off x="7962953" y="187014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8" name="矩形 12">
            <a:extLst>
              <a:ext uri="{FF2B5EF4-FFF2-40B4-BE49-F238E27FC236}">
                <a16:creationId xmlns:a16="http://schemas.microsoft.com/office/drawing/2014/main" id="{8F66C7B0-5A88-4D10-0B6B-B08A9FABA557}"/>
              </a:ext>
            </a:extLst>
          </p:cNvPr>
          <p:cNvSpPr/>
          <p:nvPr/>
        </p:nvSpPr>
        <p:spPr>
          <a:xfrm>
            <a:off x="7962953" y="297015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9" name="矩形 13">
            <a:extLst>
              <a:ext uri="{FF2B5EF4-FFF2-40B4-BE49-F238E27FC236}">
                <a16:creationId xmlns:a16="http://schemas.microsoft.com/office/drawing/2014/main" id="{FD0998BB-C742-8322-172F-15C7AF8E8352}"/>
              </a:ext>
            </a:extLst>
          </p:cNvPr>
          <p:cNvSpPr/>
          <p:nvPr/>
        </p:nvSpPr>
        <p:spPr>
          <a:xfrm>
            <a:off x="7962953" y="403836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30" name="向下箭號 11">
            <a:extLst>
              <a:ext uri="{FF2B5EF4-FFF2-40B4-BE49-F238E27FC236}">
                <a16:creationId xmlns:a16="http://schemas.microsoft.com/office/drawing/2014/main" id="{57AAEF01-4C63-CCA2-7FBE-D8E686D33EB4}"/>
              </a:ext>
            </a:extLst>
          </p:cNvPr>
          <p:cNvSpPr/>
          <p:nvPr/>
        </p:nvSpPr>
        <p:spPr>
          <a:xfrm>
            <a:off x="8582018" y="1391611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31" name="向下箭號 17">
            <a:extLst>
              <a:ext uri="{FF2B5EF4-FFF2-40B4-BE49-F238E27FC236}">
                <a16:creationId xmlns:a16="http://schemas.microsoft.com/office/drawing/2014/main" id="{97A5F6A0-5615-4C7A-D85E-3658A1509E7D}"/>
              </a:ext>
            </a:extLst>
          </p:cNvPr>
          <p:cNvSpPr/>
          <p:nvPr/>
        </p:nvSpPr>
        <p:spPr>
          <a:xfrm>
            <a:off x="8582018" y="2502861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向下箭號 18">
            <a:extLst>
              <a:ext uri="{FF2B5EF4-FFF2-40B4-BE49-F238E27FC236}">
                <a16:creationId xmlns:a16="http://schemas.microsoft.com/office/drawing/2014/main" id="{E895B485-38FB-4C60-5C77-0110E3D495AB}"/>
              </a:ext>
            </a:extLst>
          </p:cNvPr>
          <p:cNvSpPr/>
          <p:nvPr/>
        </p:nvSpPr>
        <p:spPr>
          <a:xfrm>
            <a:off x="8582018" y="359506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向下箭號 19">
            <a:extLst>
              <a:ext uri="{FF2B5EF4-FFF2-40B4-BE49-F238E27FC236}">
                <a16:creationId xmlns:a16="http://schemas.microsoft.com/office/drawing/2014/main" id="{B82BE09C-A992-3DC6-AD14-8D92742EB97C}"/>
              </a:ext>
            </a:extLst>
          </p:cNvPr>
          <p:cNvSpPr/>
          <p:nvPr/>
        </p:nvSpPr>
        <p:spPr>
          <a:xfrm>
            <a:off x="8582018" y="4630111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文字方塊 24">
            <a:extLst>
              <a:ext uri="{FF2B5EF4-FFF2-40B4-BE49-F238E27FC236}">
                <a16:creationId xmlns:a16="http://schemas.microsoft.com/office/drawing/2014/main" id="{18A7334F-41B7-9D20-2B39-E2E63A2AC270}"/>
              </a:ext>
            </a:extLst>
          </p:cNvPr>
          <p:cNvSpPr txBox="1"/>
          <p:nvPr/>
        </p:nvSpPr>
        <p:spPr>
          <a:xfrm>
            <a:off x="9754523" y="354934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9219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1E136F2-B6A7-88F5-3DA3-26DB81EA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latin typeface="Bahnschrift SemiBold SemiConden" panose="020B0502040204020203" pitchFamily="34" charset="0"/>
                <a:ea typeface="ＭＳ Ｐゴシック" panose="020B0600070205080204" pitchFamily="34" charset="-128"/>
              </a:rPr>
              <a:t>Flattening</a:t>
            </a:r>
          </a:p>
        </p:txBody>
      </p:sp>
      <p:grpSp>
        <p:nvGrpSpPr>
          <p:cNvPr id="3" name="群組 13">
            <a:extLst>
              <a:ext uri="{FF2B5EF4-FFF2-40B4-BE49-F238E27FC236}">
                <a16:creationId xmlns:a16="http://schemas.microsoft.com/office/drawing/2014/main" id="{D6D84263-4A68-8747-0147-D3399441B873}"/>
              </a:ext>
            </a:extLst>
          </p:cNvPr>
          <p:cNvGrpSpPr>
            <a:grpSpLocks/>
          </p:cNvGrpSpPr>
          <p:nvPr/>
        </p:nvGrpSpPr>
        <p:grpSpPr bwMode="auto">
          <a:xfrm>
            <a:off x="1490486" y="2473420"/>
            <a:ext cx="1943100" cy="2049463"/>
            <a:chOff x="758373" y="2759289"/>
            <a:chExt cx="1943214" cy="2049364"/>
          </a:xfrm>
        </p:grpSpPr>
        <p:sp>
          <p:nvSpPr>
            <p:cNvPr id="4" name="橢圓 5">
              <a:extLst>
                <a:ext uri="{FF2B5EF4-FFF2-40B4-BE49-F238E27FC236}">
                  <a16:creationId xmlns:a16="http://schemas.microsoft.com/office/drawing/2014/main" id="{7BC99F62-BCFE-07E1-D61C-A55368EEB65D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5" name="橢圓 6">
              <a:extLst>
                <a:ext uri="{FF2B5EF4-FFF2-40B4-BE49-F238E27FC236}">
                  <a16:creationId xmlns:a16="http://schemas.microsoft.com/office/drawing/2014/main" id="{FD0EFCDA-662C-9461-9B2E-1DACC9362D36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0" name="橢圓 7">
              <a:extLst>
                <a:ext uri="{FF2B5EF4-FFF2-40B4-BE49-F238E27FC236}">
                  <a16:creationId xmlns:a16="http://schemas.microsoft.com/office/drawing/2014/main" id="{5D1A1F6E-6617-FB1E-5111-E34FB880D8B2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8">
              <a:extLst>
                <a:ext uri="{FF2B5EF4-FFF2-40B4-BE49-F238E27FC236}">
                  <a16:creationId xmlns:a16="http://schemas.microsoft.com/office/drawing/2014/main" id="{996DB2FA-7EDC-67D3-DC9C-5BDCEEBB7FC4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9">
              <a:extLst>
                <a:ext uri="{FF2B5EF4-FFF2-40B4-BE49-F238E27FC236}">
                  <a16:creationId xmlns:a16="http://schemas.microsoft.com/office/drawing/2014/main" id="{DCE0A337-EF0F-26F6-6172-9E9E983AE418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橢圓 10">
              <a:extLst>
                <a:ext uri="{FF2B5EF4-FFF2-40B4-BE49-F238E27FC236}">
                  <a16:creationId xmlns:a16="http://schemas.microsoft.com/office/drawing/2014/main" id="{074B6DBF-D122-DE37-3EFD-78F7172393F1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橢圓 11">
              <a:extLst>
                <a:ext uri="{FF2B5EF4-FFF2-40B4-BE49-F238E27FC236}">
                  <a16:creationId xmlns:a16="http://schemas.microsoft.com/office/drawing/2014/main" id="{D5589FAA-5A8F-DDB3-DB44-9721D511F53E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橢圓 12">
              <a:extLst>
                <a:ext uri="{FF2B5EF4-FFF2-40B4-BE49-F238E27FC236}">
                  <a16:creationId xmlns:a16="http://schemas.microsoft.com/office/drawing/2014/main" id="{3029F5D8-B9BF-B886-5F18-B48536F74197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文字方塊 16">
            <a:extLst>
              <a:ext uri="{FF2B5EF4-FFF2-40B4-BE49-F238E27FC236}">
                <a16:creationId xmlns:a16="http://schemas.microsoft.com/office/drawing/2014/main" id="{EDECFD78-8C3D-ABC7-5E14-0A39F880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24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20" name="橢圓 20">
            <a:extLst>
              <a:ext uri="{FF2B5EF4-FFF2-40B4-BE49-F238E27FC236}">
                <a16:creationId xmlns:a16="http://schemas.microsoft.com/office/drawing/2014/main" id="{E9013A30-BA25-87AB-0FC7-3096D5F55717}"/>
              </a:ext>
            </a:extLst>
          </p:cNvPr>
          <p:cNvSpPr/>
          <p:nvPr/>
        </p:nvSpPr>
        <p:spPr>
          <a:xfrm>
            <a:off x="567504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4" name="橢圓 21">
            <a:extLst>
              <a:ext uri="{FF2B5EF4-FFF2-40B4-BE49-F238E27FC236}">
                <a16:creationId xmlns:a16="http://schemas.microsoft.com/office/drawing/2014/main" id="{B485A455-0AB2-D1B8-780C-E9515B38B726}"/>
              </a:ext>
            </a:extLst>
          </p:cNvPr>
          <p:cNvSpPr/>
          <p:nvPr/>
        </p:nvSpPr>
        <p:spPr>
          <a:xfrm>
            <a:off x="567504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5" name="橢圓 22">
            <a:extLst>
              <a:ext uri="{FF2B5EF4-FFF2-40B4-BE49-F238E27FC236}">
                <a16:creationId xmlns:a16="http://schemas.microsoft.com/office/drawing/2014/main" id="{69596ABD-E007-FD15-ECB1-8900A57F6FA8}"/>
              </a:ext>
            </a:extLst>
          </p:cNvPr>
          <p:cNvSpPr/>
          <p:nvPr/>
        </p:nvSpPr>
        <p:spPr>
          <a:xfrm>
            <a:off x="567504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6" name="橢圓 23">
            <a:extLst>
              <a:ext uri="{FF2B5EF4-FFF2-40B4-BE49-F238E27FC236}">
                <a16:creationId xmlns:a16="http://schemas.microsoft.com/office/drawing/2014/main" id="{2E98F655-D3D0-C8D4-F897-E4DA9F8C92E9}"/>
              </a:ext>
            </a:extLst>
          </p:cNvPr>
          <p:cNvSpPr/>
          <p:nvPr/>
        </p:nvSpPr>
        <p:spPr>
          <a:xfrm>
            <a:off x="567504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7" name="橢圓 24">
            <a:extLst>
              <a:ext uri="{FF2B5EF4-FFF2-40B4-BE49-F238E27FC236}">
                <a16:creationId xmlns:a16="http://schemas.microsoft.com/office/drawing/2014/main" id="{F4B0A99E-A9EE-3790-724A-A51B3449474E}"/>
              </a:ext>
            </a:extLst>
          </p:cNvPr>
          <p:cNvSpPr/>
          <p:nvPr/>
        </p:nvSpPr>
        <p:spPr>
          <a:xfrm>
            <a:off x="567504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8" name="橢圓 25">
            <a:extLst>
              <a:ext uri="{FF2B5EF4-FFF2-40B4-BE49-F238E27FC236}">
                <a16:creationId xmlns:a16="http://schemas.microsoft.com/office/drawing/2014/main" id="{0FE67A40-13CC-C8D9-2577-B2AE40DDE8AF}"/>
              </a:ext>
            </a:extLst>
          </p:cNvPr>
          <p:cNvSpPr/>
          <p:nvPr/>
        </p:nvSpPr>
        <p:spPr>
          <a:xfrm>
            <a:off x="567504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39" name="橢圓 26">
            <a:extLst>
              <a:ext uri="{FF2B5EF4-FFF2-40B4-BE49-F238E27FC236}">
                <a16:creationId xmlns:a16="http://schemas.microsoft.com/office/drawing/2014/main" id="{FBB7423A-9E84-7C51-DBE7-4DA499EA1B2A}"/>
              </a:ext>
            </a:extLst>
          </p:cNvPr>
          <p:cNvSpPr/>
          <p:nvPr/>
        </p:nvSpPr>
        <p:spPr>
          <a:xfrm>
            <a:off x="567504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40" name="橢圓 27">
            <a:extLst>
              <a:ext uri="{FF2B5EF4-FFF2-40B4-BE49-F238E27FC236}">
                <a16:creationId xmlns:a16="http://schemas.microsoft.com/office/drawing/2014/main" id="{E970E412-05F5-3777-B6A5-15015B9D64D0}"/>
              </a:ext>
            </a:extLst>
          </p:cNvPr>
          <p:cNvSpPr/>
          <p:nvPr/>
        </p:nvSpPr>
        <p:spPr>
          <a:xfrm>
            <a:off x="567504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41" name="向右箭號 4">
            <a:extLst>
              <a:ext uri="{FF2B5EF4-FFF2-40B4-BE49-F238E27FC236}">
                <a16:creationId xmlns:a16="http://schemas.microsoft.com/office/drawing/2014/main" id="{CAA14334-5068-E1EC-26FC-2BAF434D5CE2}"/>
              </a:ext>
            </a:extLst>
          </p:cNvPr>
          <p:cNvSpPr/>
          <p:nvPr/>
        </p:nvSpPr>
        <p:spPr>
          <a:xfrm>
            <a:off x="645096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42" name="群組 28">
            <a:extLst>
              <a:ext uri="{FF2B5EF4-FFF2-40B4-BE49-F238E27FC236}">
                <a16:creationId xmlns:a16="http://schemas.microsoft.com/office/drawing/2014/main" id="{D5B49875-A721-405F-2BF4-13755BDE45C9}"/>
              </a:ext>
            </a:extLst>
          </p:cNvPr>
          <p:cNvGrpSpPr>
            <a:grpSpLocks/>
          </p:cNvGrpSpPr>
          <p:nvPr/>
        </p:nvGrpSpPr>
        <p:grpSpPr bwMode="auto">
          <a:xfrm>
            <a:off x="7065328" y="2724150"/>
            <a:ext cx="3200400" cy="2506663"/>
            <a:chOff x="-2630921" y="4440114"/>
            <a:chExt cx="3201477" cy="2506507"/>
          </a:xfrm>
        </p:grpSpPr>
        <p:pic>
          <p:nvPicPr>
            <p:cNvPr id="43" name="圖片 29">
              <a:extLst>
                <a:ext uri="{FF2B5EF4-FFF2-40B4-BE49-F238E27FC236}">
                  <a16:creationId xmlns:a16="http://schemas.microsoft.com/office/drawing/2014/main" id="{15D79657-ED83-ADED-E455-680BC355E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字方塊 30">
              <a:extLst>
                <a:ext uri="{FF2B5EF4-FFF2-40B4-BE49-F238E27FC236}">
                  <a16:creationId xmlns:a16="http://schemas.microsoft.com/office/drawing/2014/main" id="{8066816F-8C5D-25D2-B65B-B532AADEA04C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" name="向右箭號 33">
            <a:extLst>
              <a:ext uri="{FF2B5EF4-FFF2-40B4-BE49-F238E27FC236}">
                <a16:creationId xmlns:a16="http://schemas.microsoft.com/office/drawing/2014/main" id="{8DF989DB-6A0A-51C3-7178-780EE191BC8E}"/>
              </a:ext>
            </a:extLst>
          </p:cNvPr>
          <p:cNvSpPr/>
          <p:nvPr/>
        </p:nvSpPr>
        <p:spPr>
          <a:xfrm>
            <a:off x="378872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5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MNIST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D7A7A-FB43-91A8-E7F0-8BE495C9E85B}"/>
              </a:ext>
            </a:extLst>
          </p:cNvPr>
          <p:cNvSpPr txBox="1"/>
          <p:nvPr/>
        </p:nvSpPr>
        <p:spPr>
          <a:xfrm>
            <a:off x="838200" y="1778283"/>
            <a:ext cx="10515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MNIST dataset of handwritten digits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Composed of training set of 60,000 and test set of 10,000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Digits have been size-normalized/centered in a fixed-size image (28 by 28 pixels)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Images are grayscale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Each pixel is represented by a number between 0 and 255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0 for black, 255 for white, and other values for shades of gray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MNIST dataset is a standard image classification dataset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B2C"/>
                </a:solidFill>
                <a:effectLst/>
                <a:latin typeface="Atkinson Hyperlegible"/>
              </a:rPr>
              <a:t>Used to compare various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42463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Classification of MNIST images with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0976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We define a CNN and train it using MNIST dataset training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Goal is to learn a model such that given image of a digit we predict the digit (0 to 9)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We then evaluate the trained CNN on test dataset and plot the 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02D12-BB96-5F44-313D-A406D35C5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69" y="1485202"/>
            <a:ext cx="4664430" cy="46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0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3555" cy="4351338"/>
          </a:xfrm>
        </p:spPr>
        <p:txBody>
          <a:bodyPr/>
          <a:lstStyle/>
          <a:p>
            <a:r>
              <a:rPr lang="en-US" dirty="0"/>
              <a:t>&gt; 15M high resolution images</a:t>
            </a:r>
          </a:p>
          <a:p>
            <a:r>
              <a:rPr lang="en-US" dirty="0"/>
              <a:t>over 22K categories</a:t>
            </a:r>
          </a:p>
          <a:p>
            <a:r>
              <a:rPr lang="en-US" dirty="0"/>
              <a:t>labeled by Mechanical Turk workers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724F2-3390-AB22-8C06-050D333AB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494" y="1483275"/>
            <a:ext cx="6435740" cy="49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CIFAR10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5F3-49D3-9ED1-AB9D-43C25E26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09" y="1825625"/>
            <a:ext cx="3855098" cy="3906104"/>
          </a:xfrm>
        </p:spPr>
        <p:txBody>
          <a:bodyPr/>
          <a:lstStyle/>
          <a:p>
            <a:pPr algn="just"/>
            <a:r>
              <a:rPr lang="en-US" altLang="zh-CN" b="0" dirty="0"/>
              <a:t>The CIFAR-10 dataset consists of 60000 32x32 color images in 10 classes, </a:t>
            </a:r>
          </a:p>
          <a:p>
            <a:pPr algn="just"/>
            <a:r>
              <a:rPr lang="en-US" altLang="zh-CN" b="0" dirty="0"/>
              <a:t>with 6000 images per class. There are 50000 training images and 10000 test images.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5E693-6467-08ED-D028-7F3A4BC9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609" y="1942658"/>
            <a:ext cx="4783133" cy="3672038"/>
          </a:xfrm>
          <a:prstGeom prst="rect">
            <a:avLst/>
          </a:prstGeom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E46C9E30-65EE-FD9D-C08D-D8416AA4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533" y="1825625"/>
            <a:ext cx="2431258" cy="36720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1839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B9BE-B562-C41C-F6AD-82C83AB5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 err="1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VGGNet</a:t>
            </a:r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 and </a:t>
            </a:r>
            <a:r>
              <a:rPr lang="en-US" b="0" i="0" dirty="0" err="1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AlexNet</a:t>
            </a:r>
            <a:endParaRPr lang="en-US" b="0" i="0" dirty="0">
              <a:solidFill>
                <a:srgbClr val="292B2C"/>
              </a:solidFill>
              <a:effectLst/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21692-028E-F32B-A809-1C4C3323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89" y="2743415"/>
            <a:ext cx="2283391" cy="3524033"/>
          </a:xfrm>
          <a:prstGeom prst="rect">
            <a:avLst/>
          </a:prstGeom>
        </p:spPr>
      </p:pic>
      <p:pic>
        <p:nvPicPr>
          <p:cNvPr id="8" name="Picture 2" descr="“VGG16”的图片搜索结果">
            <a:extLst>
              <a:ext uri="{FF2B5EF4-FFF2-40B4-BE49-F238E27FC236}">
                <a16:creationId xmlns:a16="http://schemas.microsoft.com/office/drawing/2014/main" id="{DD0F30CA-D237-2996-1151-010B0637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04543" y="2704283"/>
            <a:ext cx="5235343" cy="14494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“GooleNet”的图片搜索结果">
            <a:extLst>
              <a:ext uri="{FF2B5EF4-FFF2-40B4-BE49-F238E27FC236}">
                <a16:creationId xmlns:a16="http://schemas.microsoft.com/office/drawing/2014/main" id="{50A3C87F-1337-867C-D2A2-9F9D79D0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50" y="1408922"/>
            <a:ext cx="1407717" cy="4858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“Resnet”的图片搜索结果">
            <a:extLst>
              <a:ext uri="{FF2B5EF4-FFF2-40B4-BE49-F238E27FC236}">
                <a16:creationId xmlns:a16="http://schemas.microsoft.com/office/drawing/2014/main" id="{25BDBB0A-58EB-89BC-1480-1543B89A2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3710" y="2201876"/>
            <a:ext cx="6136606" cy="1994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A7573CE7-962A-E7F8-CB15-DA6478BCC3D3}"/>
              </a:ext>
            </a:extLst>
          </p:cNvPr>
          <p:cNvSpPr txBox="1"/>
          <p:nvPr/>
        </p:nvSpPr>
        <p:spPr>
          <a:xfrm>
            <a:off x="806740" y="6136490"/>
            <a:ext cx="12311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VGG-16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E8A761C0-8802-0A93-C3CF-4F0F80FA98ED}"/>
              </a:ext>
            </a:extLst>
          </p:cNvPr>
          <p:cNvSpPr txBox="1"/>
          <p:nvPr/>
        </p:nvSpPr>
        <p:spPr>
          <a:xfrm>
            <a:off x="5683123" y="6267448"/>
            <a:ext cx="18822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GoogleNet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1796EFF3-E8E3-B32D-CF2D-5533D45C2629}"/>
              </a:ext>
            </a:extLst>
          </p:cNvPr>
          <p:cNvSpPr txBox="1"/>
          <p:nvPr/>
        </p:nvSpPr>
        <p:spPr>
          <a:xfrm>
            <a:off x="10279321" y="6321888"/>
            <a:ext cx="11653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459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6EBA-03D0-77F5-0B88-9F83CDB2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Limitations of FNN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B283-6C28-1728-E8B2-9BA75B76C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If input is 64 pixel by 64 pixel grayscale image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Each grayscale pixel represented by 1 value, usually between 0 to 255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Where 0 is black, 255 is white, and values in between are shades of gray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Since each grayscale pixel represented by 1 value, we say </a:t>
            </a:r>
            <a:r>
              <a:rPr lang="en-US" b="0" i="1" dirty="0">
                <a:solidFill>
                  <a:srgbClr val="292B2C"/>
                </a:solidFill>
                <a:effectLst/>
                <a:latin typeface="Atkinson Hyperlegible"/>
              </a:rPr>
              <a:t>channel</a:t>
            </a: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 size is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Image represented by 64 x 64 x 1 = 4,096 values (rows x columns x channels)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Hence, input layer of FNN has 4096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Lets assume next layer has 500 nodes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Since FNN fully connected, we have 4,096 x 500 = 2,048,000 weights</a:t>
            </a:r>
          </a:p>
        </p:txBody>
      </p:sp>
    </p:spTree>
    <p:extLst>
      <p:ext uri="{BB962C8B-B14F-4D97-AF65-F5344CB8AC3E}">
        <p14:creationId xmlns:p14="http://schemas.microsoft.com/office/powerpoint/2010/main" val="420277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6EBA-03D0-77F5-0B88-9F83CDB2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Limitations of FNN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B283-6C28-1728-E8B2-9BA75B76C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For complex problems, we need multiple hidden layers in our FNN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Compounds the problem of having many weights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Having too many weights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Makes learning more difficult as dimension of search space is increased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Makes training more time/resource consuming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Increases the likelihood of overfitting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Problem is further compounded for color images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Each pixel in color image represented by 3 values (RGB color mode)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Since each pixel represented by 3 values, we say </a:t>
            </a:r>
            <a:r>
              <a:rPr lang="en-US" b="0" i="1" dirty="0">
                <a:solidFill>
                  <a:srgbClr val="292B2C"/>
                </a:solidFill>
                <a:effectLst/>
                <a:latin typeface="Atkinson Hyperlegible"/>
              </a:rPr>
              <a:t>channel</a:t>
            </a: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 size is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Image represented by 64 x 64 x 3 = 12,288 values (rows x columns x channels)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Number of weights is now 12,288 x 500 = 6,144,000</a:t>
            </a:r>
          </a:p>
        </p:txBody>
      </p:sp>
    </p:spTree>
    <p:extLst>
      <p:ext uri="{BB962C8B-B14F-4D97-AF65-F5344CB8AC3E}">
        <p14:creationId xmlns:p14="http://schemas.microsoft.com/office/powerpoint/2010/main" val="276433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6EBA-03D0-77F5-0B88-9F83CDB2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Limitations of FNN</a:t>
            </a:r>
            <a:endParaRPr lang="fa-IR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B283-6C28-1728-E8B2-9BA75B76C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Clear that FNN cannot scale to larger images (Too many weights)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Another problem with FNN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2D image represented as 1D vector in input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Any spatial relationship in the data is ignored</a:t>
            </a:r>
          </a:p>
        </p:txBody>
      </p:sp>
    </p:spTree>
    <p:extLst>
      <p:ext uri="{BB962C8B-B14F-4D97-AF65-F5344CB8AC3E}">
        <p14:creationId xmlns:p14="http://schemas.microsoft.com/office/powerpoint/2010/main" val="228706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Architecture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D41B-F619-95CC-81DD-6F52556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A typical CNN has 4 layers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Input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Convolution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Pooling layer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Fully connected 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We will explain a 2D CNN here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Same concepts apply to a 1 (or 3) dimensional CNN</a:t>
            </a:r>
          </a:p>
        </p:txBody>
      </p:sp>
    </p:spTree>
    <p:extLst>
      <p:ext uri="{BB962C8B-B14F-4D97-AF65-F5344CB8AC3E}">
        <p14:creationId xmlns:p14="http://schemas.microsoft.com/office/powerpoint/2010/main" val="134768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Input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D41B-F619-95CC-81DD-6F52556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Example input a 28 pixel by 28 pixel grayscale image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Unlike FNN, we do not “flatten” the input to a 1D vector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Input is presented to network in 2D as 28 x 28 matrix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This makes capturing spatial relationships easier</a:t>
            </a:r>
          </a:p>
        </p:txBody>
      </p:sp>
    </p:spTree>
    <p:extLst>
      <p:ext uri="{BB962C8B-B14F-4D97-AF65-F5344CB8AC3E}">
        <p14:creationId xmlns:p14="http://schemas.microsoft.com/office/powerpoint/2010/main" val="416165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8609-121D-1214-7131-6E18AE7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92B2C"/>
                </a:solidFill>
                <a:effectLst/>
                <a:latin typeface="Bahnschrift SemiBold SemiConden" panose="020B0502040204020203" pitchFamily="34" charset="0"/>
              </a:rPr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D41B-F619-95CC-81DD-6F52556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Composed of multiple filters (kernels)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Filters for 2D image are also 2D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Suppose we have a 3 by 3 filter (9 values in total)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Values are randomly set to 0 or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Convolution: placing 3 by 3 filter on the top left corner of image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Multiply filter values by pixel values, add the results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Move filter to right one pixel at a time, and repeat this process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When at top right corner, move filter down one pixel and repeat process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B2C"/>
                </a:solidFill>
                <a:effectLst/>
                <a:latin typeface="Atkinson Hyperlegible"/>
              </a:rPr>
              <a:t>Process ends when we get to bottom right corner of image</a:t>
            </a:r>
          </a:p>
        </p:txBody>
      </p:sp>
    </p:spTree>
    <p:extLst>
      <p:ext uri="{BB962C8B-B14F-4D97-AF65-F5344CB8AC3E}">
        <p14:creationId xmlns:p14="http://schemas.microsoft.com/office/powerpoint/2010/main" val="3135826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1381</Words>
  <Application>Microsoft Office PowerPoint</Application>
  <PresentationFormat>Widescreen</PresentationFormat>
  <Paragraphs>197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Rounded MT</vt:lpstr>
      <vt:lpstr>Atkinson Hyperlegible</vt:lpstr>
      <vt:lpstr>Bahnschrift SemiBold SemiConden</vt:lpstr>
      <vt:lpstr>Calibri</vt:lpstr>
      <vt:lpstr>Calibri Light</vt:lpstr>
      <vt:lpstr>Helvetica Neue</vt:lpstr>
      <vt:lpstr>Office Theme</vt:lpstr>
      <vt:lpstr>Convolutional Neural Networks, or CNN</vt:lpstr>
      <vt:lpstr>Convolutional Neural Network (CNN)</vt:lpstr>
      <vt:lpstr>Feedforward neural networks (FNN)</vt:lpstr>
      <vt:lpstr>Limitations of FNN</vt:lpstr>
      <vt:lpstr>Limitations of FNN</vt:lpstr>
      <vt:lpstr>Limitations of FNN</vt:lpstr>
      <vt:lpstr>Architecture of CNN</vt:lpstr>
      <vt:lpstr>Input layer</vt:lpstr>
      <vt:lpstr>Convolution layer</vt:lpstr>
      <vt:lpstr>Convolution operator parameters</vt:lpstr>
      <vt:lpstr>Filter size</vt:lpstr>
      <vt:lpstr>3 by 3 Filter</vt:lpstr>
      <vt:lpstr>Padding</vt:lpstr>
      <vt:lpstr>3 by 3 filter with padding of 1</vt:lpstr>
      <vt:lpstr>Stride</vt:lpstr>
      <vt:lpstr>3 by 3 filter with stride of 2</vt:lpstr>
      <vt:lpstr>Dilation</vt:lpstr>
      <vt:lpstr>3 by 3 filter with dilation of 2</vt:lpstr>
      <vt:lpstr>Activation function</vt:lpstr>
      <vt:lpstr>Relu activation function</vt:lpstr>
      <vt:lpstr>Single channel 2D convolution</vt:lpstr>
      <vt:lpstr>Triple channel 2D convolution</vt:lpstr>
      <vt:lpstr>Triple channel 2D convolution in 3D</vt:lpstr>
      <vt:lpstr>Change channel size</vt:lpstr>
      <vt:lpstr>Pooling layer</vt:lpstr>
      <vt:lpstr>Pooling layer</vt:lpstr>
      <vt:lpstr>Fully connected layer</vt:lpstr>
      <vt:lpstr>An example CNN</vt:lpstr>
      <vt:lpstr>An example CNN</vt:lpstr>
      <vt:lpstr>The whole CNN</vt:lpstr>
      <vt:lpstr>Flattening</vt:lpstr>
      <vt:lpstr>MNIST dataset</vt:lpstr>
      <vt:lpstr>Classification of MNIST images with CNN</vt:lpstr>
      <vt:lpstr>ImageNet</vt:lpstr>
      <vt:lpstr>CIFAR10 dataset </vt:lpstr>
      <vt:lpstr>VGGNet and AlexNet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Networks, or CNN</dc:title>
  <dc:creator>Minoo Sayyadpour</dc:creator>
  <cp:lastModifiedBy>Minoo Sayyadpour</cp:lastModifiedBy>
  <cp:revision>46</cp:revision>
  <dcterms:created xsi:type="dcterms:W3CDTF">2023-08-17T23:36:39Z</dcterms:created>
  <dcterms:modified xsi:type="dcterms:W3CDTF">2024-06-08T02:48:49Z</dcterms:modified>
</cp:coreProperties>
</file>